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9E00"/>
    <a:srgbClr val="FFCD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15A0C-8224-4E3E-92F6-F16C27F8FA71}" type="datetimeFigureOut">
              <a:rPr lang="en-AU" smtClean="0"/>
              <a:t>21/07/2021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224F4-3E80-46AE-9AE5-0776ABC387B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01670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15A0C-8224-4E3E-92F6-F16C27F8FA71}" type="datetimeFigureOut">
              <a:rPr lang="en-AU" smtClean="0"/>
              <a:t>21/07/2021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224F4-3E80-46AE-9AE5-0776ABC387B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40350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15A0C-8224-4E3E-92F6-F16C27F8FA71}" type="datetimeFigureOut">
              <a:rPr lang="en-AU" smtClean="0"/>
              <a:t>21/07/2021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224F4-3E80-46AE-9AE5-0776ABC387B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62079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15A0C-8224-4E3E-92F6-F16C27F8FA71}" type="datetimeFigureOut">
              <a:rPr lang="en-AU" smtClean="0"/>
              <a:t>21/07/2021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224F4-3E80-46AE-9AE5-0776ABC387B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57250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15A0C-8224-4E3E-92F6-F16C27F8FA71}" type="datetimeFigureOut">
              <a:rPr lang="en-AU" smtClean="0"/>
              <a:t>21/07/2021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224F4-3E80-46AE-9AE5-0776ABC387B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33083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15A0C-8224-4E3E-92F6-F16C27F8FA71}" type="datetimeFigureOut">
              <a:rPr lang="en-AU" smtClean="0"/>
              <a:t>21/07/2021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224F4-3E80-46AE-9AE5-0776ABC387B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99174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15A0C-8224-4E3E-92F6-F16C27F8FA71}" type="datetimeFigureOut">
              <a:rPr lang="en-AU" smtClean="0"/>
              <a:t>21/07/2021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224F4-3E80-46AE-9AE5-0776ABC387B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45625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15A0C-8224-4E3E-92F6-F16C27F8FA71}" type="datetimeFigureOut">
              <a:rPr lang="en-AU" smtClean="0"/>
              <a:t>21/07/2021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224F4-3E80-46AE-9AE5-0776ABC387B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9355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15A0C-8224-4E3E-92F6-F16C27F8FA71}" type="datetimeFigureOut">
              <a:rPr lang="en-AU" smtClean="0"/>
              <a:t>21/07/2021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224F4-3E80-46AE-9AE5-0776ABC387B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62148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15A0C-8224-4E3E-92F6-F16C27F8FA71}" type="datetimeFigureOut">
              <a:rPr lang="en-AU" smtClean="0"/>
              <a:t>21/07/2021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224F4-3E80-46AE-9AE5-0776ABC387B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6994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15A0C-8224-4E3E-92F6-F16C27F8FA71}" type="datetimeFigureOut">
              <a:rPr lang="en-AU" smtClean="0"/>
              <a:t>21/07/2021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224F4-3E80-46AE-9AE5-0776ABC387B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47050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015A0C-8224-4E3E-92F6-F16C27F8FA71}" type="datetimeFigureOut">
              <a:rPr lang="en-AU" smtClean="0"/>
              <a:t>21/07/2021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9224F4-3E80-46AE-9AE5-0776ABC387B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61936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4886810"/>
              </p:ext>
            </p:extLst>
          </p:nvPr>
        </p:nvGraphicFramePr>
        <p:xfrm>
          <a:off x="0" y="369333"/>
          <a:ext cx="12192000" cy="65096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509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10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559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Change ID</a:t>
                      </a:r>
                      <a:endParaRPr lang="en-AU" sz="1400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&lt;Change ID which can be a sequence number&gt;</a:t>
                      </a:r>
                      <a:endParaRPr lang="en-AU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559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Change Requestor</a:t>
                      </a:r>
                      <a:endParaRPr lang="en-AU" sz="140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  <a:latin typeface="+mn-lt"/>
                        </a:rPr>
                        <a:t>&lt;The person who has requested the change&gt;</a:t>
                      </a:r>
                      <a:endParaRPr lang="en-AU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4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Change Documented By</a:t>
                      </a:r>
                      <a:endParaRPr lang="en-AU" sz="1400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  <a:latin typeface="+mn-lt"/>
                        </a:rPr>
                        <a:t>&lt;The person who has documented this change request. Generally the project manager&gt;</a:t>
                      </a:r>
                      <a:endParaRPr lang="en-AU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011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Change Description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8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AU" sz="1400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  <a:latin typeface="+mn-lt"/>
                        </a:rPr>
                        <a:t>&lt;A detailed description of the change. Provide as much details possible&gt;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u="none" strike="noStrike" dirty="0">
                          <a:effectLst/>
                          <a:latin typeface="+mn-lt"/>
                        </a:rPr>
                        <a:t> </a:t>
                      </a:r>
                      <a:endParaRPr lang="en-AU" sz="1400" dirty="0">
                        <a:effectLst/>
                        <a:latin typeface="+mn-lt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u="none" strike="noStrike" dirty="0">
                          <a:effectLst/>
                          <a:latin typeface="+mn-lt"/>
                        </a:rPr>
                        <a:t> </a:t>
                      </a:r>
                      <a:endParaRPr lang="en-AU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300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Change Impact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AU" sz="1400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400" dirty="0">
                          <a:effectLst/>
                          <a:latin typeface="+mn-lt"/>
                        </a:rPr>
                        <a:t>Scope Impact   :  &lt;Explain if any impacts on the schedule&gt;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AU" sz="1400" dirty="0">
                        <a:effectLst/>
                        <a:latin typeface="+mn-lt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AU" sz="1400" dirty="0">
                        <a:effectLst/>
                        <a:latin typeface="+mn-lt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  <a:latin typeface="+mn-lt"/>
                        </a:rPr>
                        <a:t>Scope Impact   :  &lt;Explain if any impacts on the scope&gt;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  <a:latin typeface="+mn-lt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  <a:latin typeface="+mn-lt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  <a:latin typeface="+mn-lt"/>
                        </a:rPr>
                        <a:t>Budget Impact  :  &lt;Explain if impact on budget&gt;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  <a:latin typeface="+mn-lt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  <a:latin typeface="+mn-lt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  <a:latin typeface="+mn-lt"/>
                        </a:rPr>
                        <a:t>Quality Impact  :  &lt;Explain any quality impacts&gt;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u="none" strike="noStrike" dirty="0">
                          <a:effectLst/>
                          <a:latin typeface="+mn-lt"/>
                        </a:rPr>
                        <a:t> </a:t>
                      </a:r>
                      <a:endParaRPr lang="en-AU" sz="1400" dirty="0">
                        <a:effectLst/>
                        <a:latin typeface="+mn-lt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u="none" strike="noStrike" dirty="0">
                          <a:effectLst/>
                          <a:latin typeface="+mn-lt"/>
                        </a:rPr>
                        <a:t> </a:t>
                      </a:r>
                      <a:endParaRPr lang="en-AU" sz="1400" dirty="0">
                        <a:effectLst/>
                        <a:latin typeface="+mn-lt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  <a:latin typeface="+mn-lt"/>
                        </a:rPr>
                        <a:t>Other Impacts   :  &lt;Any other impacts of the change&gt;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u="none" strike="noStrike" dirty="0">
                          <a:effectLst/>
                          <a:latin typeface="+mn-lt"/>
                        </a:rPr>
                        <a:t> </a:t>
                      </a:r>
                      <a:endParaRPr lang="en-AU" sz="1400" dirty="0">
                        <a:effectLst/>
                        <a:latin typeface="+mn-lt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u="none" strike="noStrike" dirty="0">
                          <a:effectLst/>
                          <a:latin typeface="+mn-lt"/>
                        </a:rPr>
                        <a:t> </a:t>
                      </a:r>
                      <a:endParaRPr lang="en-AU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976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Options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AU" sz="1400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  <a:latin typeface="+mn-lt"/>
                        </a:rPr>
                        <a:t>&lt;Suggest the</a:t>
                      </a:r>
                      <a:r>
                        <a:rPr lang="en-AU" sz="1400" baseline="0" dirty="0">
                          <a:effectLst/>
                          <a:latin typeface="+mn-lt"/>
                        </a:rPr>
                        <a:t> </a:t>
                      </a:r>
                      <a:r>
                        <a:rPr lang="en-AU" sz="1400" dirty="0">
                          <a:effectLst/>
                          <a:latin typeface="+mn-lt"/>
                        </a:rPr>
                        <a:t>options the stakeholders need to know&gt;</a:t>
                      </a:r>
                      <a:endParaRPr lang="en-AU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559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Change Approved Date</a:t>
                      </a:r>
                      <a:endParaRPr lang="en-AU" sz="1400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  <a:latin typeface="+mn-lt"/>
                        </a:rPr>
                        <a:t>&lt;Date when the change was approved&gt;</a:t>
                      </a:r>
                      <a:endParaRPr lang="en-AU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559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Change Approved By</a:t>
                      </a:r>
                      <a:endParaRPr lang="en-AU" sz="1400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  <a:latin typeface="+mn-lt"/>
                        </a:rPr>
                        <a:t>&lt;Document who approved the change - Very important&gt;</a:t>
                      </a:r>
                      <a:endParaRPr lang="en-AU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171A8A21-8603-44DE-AF54-5394FA207D00}"/>
              </a:ext>
            </a:extLst>
          </p:cNvPr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Change Request Template</a:t>
            </a:r>
          </a:p>
        </p:txBody>
      </p:sp>
    </p:spTree>
    <p:extLst>
      <p:ext uri="{BB962C8B-B14F-4D97-AF65-F5344CB8AC3E}">
        <p14:creationId xmlns:p14="http://schemas.microsoft.com/office/powerpoint/2010/main" val="16295953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009402"/>
              </p:ext>
            </p:extLst>
          </p:nvPr>
        </p:nvGraphicFramePr>
        <p:xfrm>
          <a:off x="0" y="148045"/>
          <a:ext cx="12191999" cy="745255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053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866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51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Change ID</a:t>
                      </a:r>
                      <a:endParaRPr lang="en-A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54" marR="42654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>
                          <a:effectLst/>
                        </a:rPr>
                        <a:t>0001</a:t>
                      </a:r>
                      <a:endParaRPr lang="en-A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54" marR="42654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51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Change Requestor</a:t>
                      </a:r>
                      <a:endParaRPr lang="en-A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54" marR="42654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>
                          <a:effectLst/>
                        </a:rPr>
                        <a:t>Mr XYZ</a:t>
                      </a:r>
                      <a:endParaRPr lang="en-A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54" marR="42654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1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Change Documented By</a:t>
                      </a:r>
                      <a:endParaRPr lang="en-A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54" marR="42654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>
                          <a:effectLst/>
                        </a:rPr>
                        <a:t>Swapnil Wale</a:t>
                      </a:r>
                      <a:endParaRPr lang="en-A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54" marR="42654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4918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Change Description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 </a:t>
                      </a:r>
                      <a:endParaRPr lang="en-A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54" marR="42654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b="0" dirty="0">
                          <a:effectLst/>
                        </a:rPr>
                        <a:t>The development missed out estimating one of the components during the initial estimations. The requirements indicate that this functionality is a critical deliverable for the project.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u="none" strike="noStrike" dirty="0">
                          <a:effectLst/>
                        </a:rPr>
                        <a:t> </a:t>
                      </a:r>
                      <a:endParaRPr lang="en-A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54" marR="42654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105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Change Impact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 </a:t>
                      </a:r>
                      <a:endParaRPr lang="en-A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54" marR="42654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b="1" dirty="0">
                          <a:effectLst/>
                        </a:rPr>
                        <a:t>Schedule Impact   </a:t>
                      </a:r>
                      <a:r>
                        <a:rPr lang="en-AU" sz="1400" dirty="0">
                          <a:effectLst/>
                        </a:rPr>
                        <a:t>:  If this change request is incorporated into the project schedule the project delivery will be delayed by 2 months.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b="1" dirty="0">
                          <a:effectLst/>
                        </a:rPr>
                        <a:t>Scope Impact         </a:t>
                      </a:r>
                      <a:r>
                        <a:rPr lang="en-AU" sz="1400" dirty="0">
                          <a:effectLst/>
                        </a:rPr>
                        <a:t>:  None.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b="1" dirty="0">
                          <a:effectLst/>
                        </a:rPr>
                        <a:t>Budget Impact       </a:t>
                      </a:r>
                      <a:r>
                        <a:rPr lang="en-AU" sz="1400" dirty="0">
                          <a:effectLst/>
                        </a:rPr>
                        <a:t>:   The budget will increase by $150,000 as the schedule will stretch by 8 weeks and the resources will remain of the project for a longer time.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b="1" dirty="0">
                          <a:effectLst/>
                        </a:rPr>
                        <a:t>Quality Impact       </a:t>
                      </a:r>
                      <a:r>
                        <a:rPr lang="en-AU" sz="1400" dirty="0">
                          <a:effectLst/>
                        </a:rPr>
                        <a:t> : None.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u="none" strike="noStrike" dirty="0">
                          <a:effectLst/>
                        </a:rPr>
                        <a:t> </a:t>
                      </a:r>
                      <a:endParaRPr lang="en-AU" sz="14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u="none" strike="noStrike" dirty="0">
                          <a:effectLst/>
                        </a:rPr>
                        <a:t> </a:t>
                      </a:r>
                      <a:endParaRPr lang="en-AU" sz="14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b="1" dirty="0">
                          <a:effectLst/>
                        </a:rPr>
                        <a:t>Other Impacts         </a:t>
                      </a:r>
                      <a:r>
                        <a:rPr lang="en-AU" sz="1400" dirty="0">
                          <a:effectLst/>
                        </a:rPr>
                        <a:t>:  External clients will need to be communicated about the delay. Internal project XYZ will be impacted as requires will remain on this project for a longer time.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u="none" strike="noStrike" dirty="0">
                          <a:effectLst/>
                        </a:rPr>
                        <a:t> </a:t>
                      </a:r>
                      <a:endParaRPr lang="en-AU" sz="14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u="none" strike="noStrike" dirty="0">
                          <a:effectLst/>
                        </a:rPr>
                        <a:t> </a:t>
                      </a:r>
                      <a:endParaRPr lang="en-A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54" marR="42654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225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Options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 </a:t>
                      </a:r>
                      <a:endParaRPr lang="en-A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54" marR="42654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b="1" dirty="0">
                          <a:effectLst/>
                        </a:rPr>
                        <a:t>Option 1</a:t>
                      </a:r>
                      <a:r>
                        <a:rPr lang="en-AU" sz="1400" dirty="0">
                          <a:effectLst/>
                        </a:rPr>
                        <a:t>: Approve the change request and extend the project for two months.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b="1" dirty="0">
                          <a:effectLst/>
                        </a:rPr>
                        <a:t>Option 2</a:t>
                      </a:r>
                      <a:r>
                        <a:rPr lang="en-AU" sz="1400" dirty="0">
                          <a:effectLst/>
                        </a:rPr>
                        <a:t>: With option 1 if additional resources are added to the project the schedule impact can be minimised but the budget impact will increase to $250,000.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b="1" dirty="0">
                          <a:effectLst/>
                        </a:rPr>
                        <a:t>Option 3</a:t>
                      </a:r>
                      <a:r>
                        <a:rPr lang="en-AU" sz="1400" dirty="0">
                          <a:effectLst/>
                        </a:rPr>
                        <a:t>: Deliver the project without the component in question and schedule the reminder of work as a different project.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Note: The project team recommends option 2.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 </a:t>
                      </a:r>
                      <a:endParaRPr lang="en-A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54" marR="42654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1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Change Approved Date</a:t>
                      </a:r>
                      <a:endParaRPr lang="en-A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54" marR="42654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>
                          <a:effectLst/>
                        </a:rPr>
                        <a:t>12-12-2014</a:t>
                      </a:r>
                      <a:endParaRPr lang="en-A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54" marR="42654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1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Change Approved By</a:t>
                      </a:r>
                      <a:endParaRPr lang="en-A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54" marR="42654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Project Sponsor</a:t>
                      </a:r>
                      <a:endParaRPr lang="en-A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54" marR="42654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E286ED07-0F10-4187-93D1-FCB014FE295F}"/>
              </a:ext>
            </a:extLst>
          </p:cNvPr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Change Request Template </a:t>
            </a:r>
            <a:r>
              <a:rPr lang="en-US" b="1"/>
              <a:t>(Example)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778186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422</Words>
  <Application>Microsoft Office PowerPoint</Application>
  <PresentationFormat>Widescreen</PresentationFormat>
  <Paragraphs>86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Soumya Ghorpade</cp:lastModifiedBy>
  <cp:revision>7</cp:revision>
  <dcterms:created xsi:type="dcterms:W3CDTF">2014-12-29T11:01:57Z</dcterms:created>
  <dcterms:modified xsi:type="dcterms:W3CDTF">2021-07-21T10:09:05Z</dcterms:modified>
</cp:coreProperties>
</file>